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Lst>
  <p:sldSz cx="9144000" cy="6858000" type="screen4x3"/>
  <p:notesSz cx="9296400" cy="68818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40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6">
          <p15:clr>
            <a:srgbClr val="A4A3A4"/>
          </p15:clr>
        </p15:guide>
        <p15:guide id="2" pos="1719">
          <p15:clr>
            <a:srgbClr val="A4A3A4"/>
          </p15:clr>
        </p15:guide>
      </p15:sldGuideLst>
    </p:ext>
    <p:ext uri="{2D200454-40CA-4A62-9FC3-DE9A4176ACB9}">
      <p15:notesGuideLst xmlns:p15="http://schemas.microsoft.com/office/powerpoint/2012/main">
        <p15:guide id="1" orient="horz" pos="216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4"/>
    <p:restoredTop sz="94716"/>
  </p:normalViewPr>
  <p:slideViewPr>
    <p:cSldViewPr snapToGrid="0">
      <p:cViewPr varScale="1">
        <p:scale>
          <a:sx n="193" d="100"/>
          <a:sy n="193" d="100"/>
        </p:scale>
        <p:origin x="1976" y="200"/>
      </p:cViewPr>
      <p:guideLst>
        <p:guide orient="horz" pos="76"/>
        <p:guide pos="17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A998D4D-DFEC-D846-A255-DCEC6A729E70}"/>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smtClean="0">
                <a:latin typeface="Arial" charset="0"/>
                <a:ea typeface="ＭＳ Ｐゴシック" charset="-128"/>
              </a:defRPr>
            </a:lvl1pPr>
          </a:lstStyle>
          <a:p>
            <a:pPr>
              <a:defRPr/>
            </a:pPr>
            <a:endParaRPr lang="en-US" altLang="en-US"/>
          </a:p>
        </p:txBody>
      </p:sp>
      <p:sp>
        <p:nvSpPr>
          <p:cNvPr id="69635" name="Rectangle 3">
            <a:extLst>
              <a:ext uri="{FF2B5EF4-FFF2-40B4-BE49-F238E27FC236}">
                <a16:creationId xmlns:a16="http://schemas.microsoft.com/office/drawing/2014/main" id="{5093B3E1-E299-584C-A250-180A74366583}"/>
              </a:ext>
            </a:extLst>
          </p:cNvPr>
          <p:cNvSpPr>
            <a:spLocks noGrp="1" noChangeArrowheads="1"/>
          </p:cNvSpPr>
          <p:nvPr>
            <p:ph type="dt" sz="quarter"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smtClean="0">
                <a:latin typeface="Arial" charset="0"/>
                <a:ea typeface="ＭＳ Ｐゴシック" charset="-128"/>
              </a:defRPr>
            </a:lvl1pPr>
          </a:lstStyle>
          <a:p>
            <a:pPr>
              <a:defRPr/>
            </a:pPr>
            <a:endParaRPr lang="en-US" altLang="en-US"/>
          </a:p>
        </p:txBody>
      </p:sp>
      <p:sp>
        <p:nvSpPr>
          <p:cNvPr id="69636" name="Rectangle 4">
            <a:extLst>
              <a:ext uri="{FF2B5EF4-FFF2-40B4-BE49-F238E27FC236}">
                <a16:creationId xmlns:a16="http://schemas.microsoft.com/office/drawing/2014/main" id="{F9ECE32A-5C8E-B642-BACE-3F4E81A9A5D7}"/>
              </a:ext>
            </a:extLst>
          </p:cNvPr>
          <p:cNvSpPr>
            <a:spLocks noGrp="1" noChangeArrowheads="1"/>
          </p:cNvSpPr>
          <p:nvPr>
            <p:ph type="ftr" sz="quarter" idx="2"/>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smtClean="0">
                <a:latin typeface="Arial" charset="0"/>
                <a:ea typeface="ＭＳ Ｐゴシック" charset="-128"/>
              </a:defRPr>
            </a:lvl1pPr>
          </a:lstStyle>
          <a:p>
            <a:pPr>
              <a:defRPr/>
            </a:pPr>
            <a:endParaRPr lang="en-US" altLang="en-US"/>
          </a:p>
        </p:txBody>
      </p:sp>
      <p:sp>
        <p:nvSpPr>
          <p:cNvPr id="69637" name="Rectangle 5">
            <a:extLst>
              <a:ext uri="{FF2B5EF4-FFF2-40B4-BE49-F238E27FC236}">
                <a16:creationId xmlns:a16="http://schemas.microsoft.com/office/drawing/2014/main" id="{65DA4801-F8E4-FE48-B884-43D46046CCE2}"/>
              </a:ext>
            </a:extLst>
          </p:cNvPr>
          <p:cNvSpPr>
            <a:spLocks noGrp="1" noChangeArrowheads="1"/>
          </p:cNvSpPr>
          <p:nvPr>
            <p:ph type="sldNum" sz="quarter" idx="3"/>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smtClean="0">
                <a:latin typeface="Arial" charset="0"/>
                <a:ea typeface="ＭＳ Ｐゴシック" charset="-128"/>
              </a:defRPr>
            </a:lvl1pPr>
          </a:lstStyle>
          <a:p>
            <a:pPr>
              <a:defRPr/>
            </a:pPr>
            <a:fld id="{B2D113D2-A12D-EC4F-8206-10E974DC62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06CBC4C-1DB9-2548-B829-413708831256}"/>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smtClean="0">
                <a:latin typeface="Arial" charset="0"/>
                <a:ea typeface="ＭＳ Ｐゴシック" charset="-128"/>
              </a:defRPr>
            </a:lvl1pPr>
          </a:lstStyle>
          <a:p>
            <a:pPr>
              <a:defRPr/>
            </a:pPr>
            <a:endParaRPr lang="en-US" altLang="en-US"/>
          </a:p>
        </p:txBody>
      </p:sp>
      <p:sp>
        <p:nvSpPr>
          <p:cNvPr id="74755" name="Rectangle 3">
            <a:extLst>
              <a:ext uri="{FF2B5EF4-FFF2-40B4-BE49-F238E27FC236}">
                <a16:creationId xmlns:a16="http://schemas.microsoft.com/office/drawing/2014/main" id="{ED485C72-1436-2349-9A22-EA11CD954AC5}"/>
              </a:ext>
            </a:extLst>
          </p:cNvPr>
          <p:cNvSpPr>
            <a:spLocks noGrp="1" noChangeArrowheads="1"/>
          </p:cNvSpPr>
          <p:nvPr>
            <p:ph type="dt"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smtClean="0">
                <a:latin typeface="Arial" charset="0"/>
                <a:ea typeface="ＭＳ Ｐゴシック" charset="-128"/>
              </a:defRPr>
            </a:lvl1pPr>
          </a:lstStyle>
          <a:p>
            <a:pPr>
              <a:defRPr/>
            </a:pPr>
            <a:endParaRPr lang="en-US" altLang="en-US"/>
          </a:p>
        </p:txBody>
      </p:sp>
      <p:sp>
        <p:nvSpPr>
          <p:cNvPr id="7172" name="Rectangle 4">
            <a:extLst>
              <a:ext uri="{FF2B5EF4-FFF2-40B4-BE49-F238E27FC236}">
                <a16:creationId xmlns:a16="http://schemas.microsoft.com/office/drawing/2014/main" id="{7EDE65E8-D6B2-A54B-BD43-5FD162965CF4}"/>
              </a:ext>
            </a:extLst>
          </p:cNvPr>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a:extLst>
              <a:ext uri="{FF2B5EF4-FFF2-40B4-BE49-F238E27FC236}">
                <a16:creationId xmlns:a16="http://schemas.microsoft.com/office/drawing/2014/main" id="{D23B3F61-B5B7-A64B-9E25-8260C49A6834}"/>
              </a:ext>
            </a:extLst>
          </p:cNvPr>
          <p:cNvSpPr>
            <a:spLocks noGrp="1" noChangeArrowheads="1"/>
          </p:cNvSpPr>
          <p:nvPr>
            <p:ph type="body" sz="quarter" idx="3"/>
          </p:nvPr>
        </p:nvSpPr>
        <p:spPr bwMode="auto">
          <a:xfrm>
            <a:off x="1239838" y="3268663"/>
            <a:ext cx="6816725" cy="3097212"/>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4758" name="Rectangle 6">
            <a:extLst>
              <a:ext uri="{FF2B5EF4-FFF2-40B4-BE49-F238E27FC236}">
                <a16:creationId xmlns:a16="http://schemas.microsoft.com/office/drawing/2014/main" id="{03A89B70-C2DD-F241-9034-527888CFB504}"/>
              </a:ext>
            </a:extLst>
          </p:cNvPr>
          <p:cNvSpPr>
            <a:spLocks noGrp="1" noChangeArrowheads="1"/>
          </p:cNvSpPr>
          <p:nvPr>
            <p:ph type="ftr" sz="quarter" idx="4"/>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smtClean="0">
                <a:latin typeface="Arial" charset="0"/>
                <a:ea typeface="ＭＳ Ｐゴシック" charset="-128"/>
              </a:defRPr>
            </a:lvl1pPr>
          </a:lstStyle>
          <a:p>
            <a:pPr>
              <a:defRPr/>
            </a:pPr>
            <a:endParaRPr lang="en-US" altLang="en-US"/>
          </a:p>
        </p:txBody>
      </p:sp>
      <p:sp>
        <p:nvSpPr>
          <p:cNvPr id="74759" name="Rectangle 7">
            <a:extLst>
              <a:ext uri="{FF2B5EF4-FFF2-40B4-BE49-F238E27FC236}">
                <a16:creationId xmlns:a16="http://schemas.microsoft.com/office/drawing/2014/main" id="{AF4F92FF-3667-F947-BE17-56F0F507EDE9}"/>
              </a:ext>
            </a:extLst>
          </p:cNvPr>
          <p:cNvSpPr>
            <a:spLocks noGrp="1" noChangeArrowheads="1"/>
          </p:cNvSpPr>
          <p:nvPr>
            <p:ph type="sldNum" sz="quarter" idx="5"/>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smtClean="0">
                <a:latin typeface="Arial" charset="0"/>
                <a:ea typeface="ＭＳ Ｐゴシック" charset="-128"/>
              </a:defRPr>
            </a:lvl1pPr>
          </a:lstStyle>
          <a:p>
            <a:pPr>
              <a:defRPr/>
            </a:pPr>
            <a:fld id="{B233BEB0-572A-E849-9634-070D9F037F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4" charset="0"/>
        <a:ea typeface="ＭＳ Ｐゴシック" pitchFamily="-128" charset="-128"/>
        <a:cs typeface="ＭＳ Ｐゴシック" pitchFamily="-128" charset="-128"/>
      </a:defRPr>
    </a:lvl1pPr>
    <a:lvl2pPr marL="4540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2pPr>
    <a:lvl3pPr marL="9112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3pPr>
    <a:lvl4pPr marL="13684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4pPr>
    <a:lvl5pPr marL="18256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33BEB0-572A-E849-9634-070D9F037F8B}" type="slidenum">
              <a:rPr lang="en-US" altLang="en-US" smtClean="0"/>
              <a:pPr>
                <a:defRPr/>
              </a:pPr>
              <a:t>7</a:t>
            </a:fld>
            <a:endParaRPr lang="en-US" altLang="en-US"/>
          </a:p>
        </p:txBody>
      </p:sp>
    </p:spTree>
    <p:extLst>
      <p:ext uri="{BB962C8B-B14F-4D97-AF65-F5344CB8AC3E}">
        <p14:creationId xmlns:p14="http://schemas.microsoft.com/office/powerpoint/2010/main" val="48514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2138-1715-7543-B1BA-70E08B4EC0F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CDA9A90-1366-9044-BF40-419894EBC5C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3D3EC59-4079-DE49-8C2A-29ACA04C71A4}"/>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5" name="Footer Placeholder 4">
            <a:extLst>
              <a:ext uri="{FF2B5EF4-FFF2-40B4-BE49-F238E27FC236}">
                <a16:creationId xmlns:a16="http://schemas.microsoft.com/office/drawing/2014/main" id="{F7CA6054-680C-4249-ACB9-C3ADD6F96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BB6F3-A3F4-8C46-B08A-E2182A8D1079}"/>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401821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11D6-0F59-5C46-930D-91512FA8DF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51DEBF-1AFA-9D41-9B1E-787B81411D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D0700-1DE6-2F42-A3EC-B007DB39AD77}"/>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5" name="Footer Placeholder 4">
            <a:extLst>
              <a:ext uri="{FF2B5EF4-FFF2-40B4-BE49-F238E27FC236}">
                <a16:creationId xmlns:a16="http://schemas.microsoft.com/office/drawing/2014/main" id="{AB38C6E3-7F3F-2A46-8974-270D65217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158BC-72C4-CA48-92B8-0A666F01ECE5}"/>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399078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EA6E93-8D47-DD41-9FF2-00A75F7271B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B224C-274E-E745-AEFD-6E56ECBF813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349FF-6437-D145-A1C4-0E81B4776AFB}"/>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5" name="Footer Placeholder 4">
            <a:extLst>
              <a:ext uri="{FF2B5EF4-FFF2-40B4-BE49-F238E27FC236}">
                <a16:creationId xmlns:a16="http://schemas.microsoft.com/office/drawing/2014/main" id="{16A31760-6CD2-F447-B366-C5932634F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B722F-E2FC-854F-A7F7-3A2CFCA5F48B}"/>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361915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4645-22AA-5341-9CCA-C73B22C6F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19AC10-F97E-3041-A788-46C1A6582E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24787-3B4D-AE4D-82A7-8462FCA9DE96}"/>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5" name="Footer Placeholder 4">
            <a:extLst>
              <a:ext uri="{FF2B5EF4-FFF2-40B4-BE49-F238E27FC236}">
                <a16:creationId xmlns:a16="http://schemas.microsoft.com/office/drawing/2014/main" id="{4D9AED00-6588-B247-8ABF-C26FB6A28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A1D14-D5DE-D04C-A61F-4BD77956AF16}"/>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380172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37E0-B490-3C42-9FB8-CCFD21C7532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9E4BAA0-F064-8E45-A492-6CAA9EE1F6E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512E2E-F7EC-354E-AFD6-B242EFE6418B}"/>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5" name="Footer Placeholder 4">
            <a:extLst>
              <a:ext uri="{FF2B5EF4-FFF2-40B4-BE49-F238E27FC236}">
                <a16:creationId xmlns:a16="http://schemas.microsoft.com/office/drawing/2014/main" id="{E9CA1242-8EF6-B846-B848-E83F7F0E8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02325-6F5D-9649-8630-2ACAF82900C8}"/>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128246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283E-323F-6C4F-8056-286386E60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9477B-685E-4A40-8C48-AAB0C630788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F39562-2DBE-C04B-87D6-8C663157C9E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B42C7E-3B83-9447-906A-D4860F7A7327}"/>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6" name="Footer Placeholder 5">
            <a:extLst>
              <a:ext uri="{FF2B5EF4-FFF2-40B4-BE49-F238E27FC236}">
                <a16:creationId xmlns:a16="http://schemas.microsoft.com/office/drawing/2014/main" id="{938D3A34-F3E3-6F42-9837-DADDC8F88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FBCD6-92E1-C54A-838D-11B5A82B03DF}"/>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102439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9994-3A18-5340-A713-3148A01BE10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4794A8-AAC6-2D4F-B094-8B4B484F085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DEAB011-DB5E-E841-8491-206820291CF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7DD07-4570-D244-B96F-20C89FB206D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1753E38-CF0C-8A46-A9BE-90F0B90E167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98D3B0-B7AB-4B49-B4BE-36331B7F8798}"/>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8" name="Footer Placeholder 7">
            <a:extLst>
              <a:ext uri="{FF2B5EF4-FFF2-40B4-BE49-F238E27FC236}">
                <a16:creationId xmlns:a16="http://schemas.microsoft.com/office/drawing/2014/main" id="{09A3DF08-A376-B24B-99F5-4451CE828F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4334D2-AB4B-1040-A1A3-BBD568969E6A}"/>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298245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9EC1-4281-2F4D-8D92-E98D7CDBE2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31A9C5-B47D-074A-A4A9-E52BD78575EA}"/>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4" name="Footer Placeholder 3">
            <a:extLst>
              <a:ext uri="{FF2B5EF4-FFF2-40B4-BE49-F238E27FC236}">
                <a16:creationId xmlns:a16="http://schemas.microsoft.com/office/drawing/2014/main" id="{2C567605-4410-C845-867F-A5C8E6037A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5655B1-7486-9E42-BDA2-9107D39FA69C}"/>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423495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A26B8-EBD6-8C44-B73B-D88CBA40F461}"/>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3" name="Footer Placeholder 2">
            <a:extLst>
              <a:ext uri="{FF2B5EF4-FFF2-40B4-BE49-F238E27FC236}">
                <a16:creationId xmlns:a16="http://schemas.microsoft.com/office/drawing/2014/main" id="{6A3C18BF-2758-ED48-9992-CCAB900970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F6A23D-EEF5-EF43-9C71-1F3A9AF276AB}"/>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160345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F329-D53C-6C46-BABC-44540FF96A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20D321-DA03-EB42-B14A-DDC9929863C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FA7F5-71CF-1D47-8482-12B575E5D8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E31404-1008-6849-B456-B102A0EB3EBA}"/>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6" name="Footer Placeholder 5">
            <a:extLst>
              <a:ext uri="{FF2B5EF4-FFF2-40B4-BE49-F238E27FC236}">
                <a16:creationId xmlns:a16="http://schemas.microsoft.com/office/drawing/2014/main" id="{E1BA56C3-2028-AF4F-813E-549A12BE2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7AC8B-99F2-614A-9988-A55427127CDF}"/>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378067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E023-C8D9-3B48-8824-D9F0AB52BB9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0D0658A-20DE-C34D-A504-664ED84D9C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C8D853-090D-A74A-9A5B-EB1BC923A1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399959E-0B9F-804B-89B0-61967CDAE1D6}"/>
              </a:ext>
            </a:extLst>
          </p:cNvPr>
          <p:cNvSpPr>
            <a:spLocks noGrp="1"/>
          </p:cNvSpPr>
          <p:nvPr>
            <p:ph type="dt" sz="half" idx="10"/>
          </p:nvPr>
        </p:nvSpPr>
        <p:spPr/>
        <p:txBody>
          <a:bodyPr/>
          <a:lstStyle/>
          <a:p>
            <a:fld id="{A77C3B34-6C1B-FB4D-8A0D-D87BDF9D5930}" type="datetimeFigureOut">
              <a:rPr lang="en-US" smtClean="0"/>
              <a:t>9/9/19</a:t>
            </a:fld>
            <a:endParaRPr lang="en-US"/>
          </a:p>
        </p:txBody>
      </p:sp>
      <p:sp>
        <p:nvSpPr>
          <p:cNvPr id="6" name="Footer Placeholder 5">
            <a:extLst>
              <a:ext uri="{FF2B5EF4-FFF2-40B4-BE49-F238E27FC236}">
                <a16:creationId xmlns:a16="http://schemas.microsoft.com/office/drawing/2014/main" id="{60E66794-1E15-1343-930D-7B62F5CF9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4971A-E7B3-0046-80AD-41CBE768CE2D}"/>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18793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6F03B1-635E-4145-BBF5-474BF95308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18C5E-A5A8-494C-80A9-4F70D1E3A0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2ADE0-68F5-434D-81C1-EA5792DB2EA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7C3B34-6C1B-FB4D-8A0D-D87BDF9D5930}" type="datetimeFigureOut">
              <a:rPr lang="en-US" smtClean="0"/>
              <a:t>9/9/19</a:t>
            </a:fld>
            <a:endParaRPr lang="en-US"/>
          </a:p>
        </p:txBody>
      </p:sp>
      <p:sp>
        <p:nvSpPr>
          <p:cNvPr id="5" name="Footer Placeholder 4">
            <a:extLst>
              <a:ext uri="{FF2B5EF4-FFF2-40B4-BE49-F238E27FC236}">
                <a16:creationId xmlns:a16="http://schemas.microsoft.com/office/drawing/2014/main" id="{D698F299-91BB-3B45-8B15-0759467A1C9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A2D229-A20C-7A4E-ADD8-AF61A41EA1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E5D378-991A-CD42-A004-AC52E528252E}" type="slidenum">
              <a:rPr lang="en-US" smtClean="0"/>
              <a:t>‹#›</a:t>
            </a:fld>
            <a:endParaRPr lang="en-US"/>
          </a:p>
        </p:txBody>
      </p:sp>
    </p:spTree>
    <p:extLst>
      <p:ext uri="{BB962C8B-B14F-4D97-AF65-F5344CB8AC3E}">
        <p14:creationId xmlns:p14="http://schemas.microsoft.com/office/powerpoint/2010/main" val="32162152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var/folders/q4/qjwmzvy16472krcq70d248340000gn/T/com.microsoft.Word/WebArchiveCopyPasteTempFiles/410715aa.2.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nature.com/articles/3507061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ncbi.nlm.nih.gov/pubmed/15024384" TargetMode="External"/><Relationship Id="rId1" Type="http://schemas.openxmlformats.org/officeDocument/2006/relationships/slideLayout" Target="../slideLayouts/slideLayout2.xml"/><Relationship Id="rId4" Type="http://schemas.openxmlformats.org/officeDocument/2006/relationships/hyperlink" Target="https://www.nature.com/articles/nsmb74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oteopedia.org/wiki/index.php/Rossmann_fold"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proteopedia.org/wiki/index.php/Rossmann_fold"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pmc/articles/PMC214361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ure.com/articles/35070613" TargetMode="External"/><Relationship Id="rId2" Type="http://schemas.openxmlformats.org/officeDocument/2006/relationships/hyperlink" Target="https://en.wikipedia.org/wiki/Systematic_evolution_of_ligands_by_exponential_enrich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ar/folders/q4/qjwmzvy16472krcq70d248340000gn/T/com.microsoft.Word/WebArchiveCopyPasteTempFiles/Isolating-aptamers-by-Selective-Evolution-of-Ligands-by-Exponential-Enrichment-SELEX_W640.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file:////var/folders/q4/qjwmzvy16472krcq70d248340000gn/T/com.microsoft.Word/WebArchiveCopyPasteTempFiles/1-s2.0-S0968000403000367-gr1.gif"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s://www.sciencedirect.com/science/article/pii/S096800040300036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sciencedirect.com/science/article/pii/S0968000403000367" TargetMode="External"/><Relationship Id="rId1" Type="http://schemas.openxmlformats.org/officeDocument/2006/relationships/slideLayout" Target="../slideLayouts/slideLayout2.xml"/><Relationship Id="rId4" Type="http://schemas.openxmlformats.org/officeDocument/2006/relationships/image" Target="file:////var/folders/q4/qjwmzvy16472krcq70d248340000gn/T/com.microsoft.Word/WebArchiveCopyPasteTempFiles/1-s2.0-S0968000403000367-gr3.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8430-7227-4740-AAA7-FB418F5F7763}"/>
              </a:ext>
            </a:extLst>
          </p:cNvPr>
          <p:cNvSpPr>
            <a:spLocks noGrp="1"/>
          </p:cNvSpPr>
          <p:nvPr>
            <p:ph type="ctrTitle"/>
          </p:nvPr>
        </p:nvSpPr>
        <p:spPr>
          <a:xfrm>
            <a:off x="1143000" y="388072"/>
            <a:ext cx="6858000" cy="2387600"/>
          </a:xfrm>
        </p:spPr>
        <p:txBody>
          <a:bodyPr/>
          <a:lstStyle/>
          <a:p>
            <a:r>
              <a:rPr lang="en-US" dirty="0"/>
              <a:t>MCB 3421</a:t>
            </a:r>
          </a:p>
        </p:txBody>
      </p:sp>
      <p:sp>
        <p:nvSpPr>
          <p:cNvPr id="3" name="Subtitle 2">
            <a:extLst>
              <a:ext uri="{FF2B5EF4-FFF2-40B4-BE49-F238E27FC236}">
                <a16:creationId xmlns:a16="http://schemas.microsoft.com/office/drawing/2014/main" id="{92F969A0-087A-F747-AB1D-446373D9937B}"/>
              </a:ext>
            </a:extLst>
          </p:cNvPr>
          <p:cNvSpPr>
            <a:spLocks noGrp="1"/>
          </p:cNvSpPr>
          <p:nvPr>
            <p:ph type="subTitle" idx="1"/>
          </p:nvPr>
        </p:nvSpPr>
        <p:spPr/>
        <p:txBody>
          <a:bodyPr/>
          <a:lstStyle/>
          <a:p>
            <a:r>
              <a:rPr lang="en-US" dirty="0"/>
              <a:t>ATP binding sites –</a:t>
            </a:r>
          </a:p>
          <a:p>
            <a:r>
              <a:rPr lang="en-US" dirty="0"/>
              <a:t>Shared Ancestry </a:t>
            </a:r>
            <a:r>
              <a:rPr lang="en-US" i="1" dirty="0"/>
              <a:t>versus</a:t>
            </a:r>
            <a:r>
              <a:rPr lang="en-US" dirty="0"/>
              <a:t> Convergent Evolution </a:t>
            </a:r>
          </a:p>
        </p:txBody>
      </p:sp>
    </p:spTree>
    <p:extLst>
      <p:ext uri="{BB962C8B-B14F-4D97-AF65-F5344CB8AC3E}">
        <p14:creationId xmlns:p14="http://schemas.microsoft.com/office/powerpoint/2010/main" val="2988891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6" descr="Figure 1">
            <a:extLst>
              <a:ext uri="{FF2B5EF4-FFF2-40B4-BE49-F238E27FC236}">
                <a16:creationId xmlns:a16="http://schemas.microsoft.com/office/drawing/2014/main" id="{7752B346-EFA8-844E-9CA2-25B4467082E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28650" y="398072"/>
            <a:ext cx="8401050" cy="49498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7E175D-7E7E-5C42-8267-AC6BB0BCEA04}"/>
              </a:ext>
            </a:extLst>
          </p:cNvPr>
          <p:cNvSpPr>
            <a:spLocks noGrp="1"/>
          </p:cNvSpPr>
          <p:nvPr>
            <p:ph type="title"/>
          </p:nvPr>
        </p:nvSpPr>
        <p:spPr>
          <a:xfrm>
            <a:off x="131345" y="-146253"/>
            <a:ext cx="7886700" cy="1325563"/>
          </a:xfrm>
        </p:spPr>
        <p:txBody>
          <a:bodyPr/>
          <a:lstStyle/>
          <a:p>
            <a:r>
              <a:rPr lang="en-US" dirty="0"/>
              <a:t>Keefe and </a:t>
            </a:r>
            <a:r>
              <a:rPr lang="en-US" dirty="0" err="1"/>
              <a:t>Szostak’s</a:t>
            </a:r>
            <a:r>
              <a:rPr lang="en-US" dirty="0"/>
              <a:t> description</a:t>
            </a:r>
          </a:p>
        </p:txBody>
      </p:sp>
      <p:sp>
        <p:nvSpPr>
          <p:cNvPr id="5" name="Rectangle 4">
            <a:extLst>
              <a:ext uri="{FF2B5EF4-FFF2-40B4-BE49-F238E27FC236}">
                <a16:creationId xmlns:a16="http://schemas.microsoft.com/office/drawing/2014/main" id="{C268E0E8-02C6-6D40-A3A7-E6607CBF2C13}"/>
              </a:ext>
            </a:extLst>
          </p:cNvPr>
          <p:cNvSpPr>
            <a:spLocks noChangeArrowheads="1"/>
          </p:cNvSpPr>
          <p:nvPr/>
        </p:nvSpPr>
        <p:spPr bwMode="auto">
          <a:xfrm>
            <a:off x="304799" y="1690688"/>
            <a:ext cx="163479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A53F73C7-3BE4-AA4C-8424-8BA3407F6C88}"/>
              </a:ext>
            </a:extLst>
          </p:cNvPr>
          <p:cNvSpPr/>
          <p:nvPr/>
        </p:nvSpPr>
        <p:spPr>
          <a:xfrm>
            <a:off x="2871628" y="6339208"/>
            <a:ext cx="7620828" cy="461665"/>
          </a:xfrm>
          <a:prstGeom prst="rect">
            <a:avLst/>
          </a:prstGeom>
        </p:spPr>
        <p:txBody>
          <a:bodyPr wrap="square">
            <a:spAutoFit/>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from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https://www.nature.com/articles/35070613</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E038C720-4951-F14E-9555-D0CBF8BC1292}"/>
              </a:ext>
            </a:extLst>
          </p:cNvPr>
          <p:cNvSpPr txBox="1"/>
          <p:nvPr/>
        </p:nvSpPr>
        <p:spPr>
          <a:xfrm>
            <a:off x="516776" y="5143401"/>
            <a:ext cx="8624797" cy="1384995"/>
          </a:xfrm>
          <a:prstGeom prst="rect">
            <a:avLst/>
          </a:prstGeom>
          <a:noFill/>
        </p:spPr>
        <p:txBody>
          <a:bodyPr wrap="none" rtlCol="0">
            <a:spAutoFit/>
          </a:bodyPr>
          <a:lstStyle/>
          <a:p>
            <a:r>
              <a:rPr lang="en-US" sz="2000" dirty="0"/>
              <a:t>Four distinct ATP binding peptides isolated.</a:t>
            </a:r>
          </a:p>
          <a:p>
            <a:r>
              <a:rPr lang="en-US" sz="2000" i="1" dirty="0"/>
              <a:t>”estimate that roughly 1 in 10</a:t>
            </a:r>
            <a:r>
              <a:rPr lang="en-US" sz="2000" i="1" baseline="30000" dirty="0"/>
              <a:t>11</a:t>
            </a:r>
            <a:r>
              <a:rPr lang="en-US" sz="2000" i="1" dirty="0"/>
              <a:t> of all random-sequence proteins </a:t>
            </a:r>
            <a:br>
              <a:rPr lang="en-US" sz="2000" i="1" dirty="0"/>
            </a:br>
            <a:r>
              <a:rPr lang="en-US" sz="2000" i="1" dirty="0"/>
              <a:t>have ATP-binding activity comparable to the proteins isolated in this study”</a:t>
            </a:r>
          </a:p>
          <a:p>
            <a:endParaRPr lang="en-US" dirty="0"/>
          </a:p>
        </p:txBody>
      </p:sp>
    </p:spTree>
    <p:extLst>
      <p:ext uri="{BB962C8B-B14F-4D97-AF65-F5344CB8AC3E}">
        <p14:creationId xmlns:p14="http://schemas.microsoft.com/office/powerpoint/2010/main" val="376056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D4F2-D6B4-1548-BA0D-793BA110492A}"/>
              </a:ext>
            </a:extLst>
          </p:cNvPr>
          <p:cNvSpPr>
            <a:spLocks noGrp="1"/>
          </p:cNvSpPr>
          <p:nvPr>
            <p:ph type="title"/>
          </p:nvPr>
        </p:nvSpPr>
        <p:spPr>
          <a:xfrm>
            <a:off x="628650" y="701158"/>
            <a:ext cx="7886700" cy="1325563"/>
          </a:xfrm>
        </p:spPr>
        <p:txBody>
          <a:bodyPr>
            <a:normAutofit fontScale="90000"/>
          </a:bodyPr>
          <a:lstStyle/>
          <a:p>
            <a:r>
              <a:rPr lang="en-US" dirty="0"/>
              <a:t>One of these in vitro selected peptides was crystalized by </a:t>
            </a:r>
            <a:br>
              <a:rPr lang="en-US" dirty="0"/>
            </a:br>
            <a:r>
              <a:rPr lang="en-US" sz="2700" b="1" u="sng" dirty="0">
                <a:hlinkClick r:id="rId2"/>
              </a:rPr>
              <a:t>Lo Surdo, P.</a:t>
            </a:r>
            <a:r>
              <a:rPr lang="en-US" sz="2700" dirty="0">
                <a:hlinkClick r:id="rId2"/>
              </a:rPr>
              <a:t>, </a:t>
            </a:r>
            <a:br>
              <a:rPr lang="en-US" sz="2700" dirty="0">
                <a:hlinkClick r:id="rId2"/>
              </a:rPr>
            </a:br>
            <a:r>
              <a:rPr lang="en-US" sz="2700" b="1" u="sng" dirty="0">
                <a:hlinkClick r:id="rId2"/>
              </a:rPr>
              <a:t>Walsh, M.A.</a:t>
            </a:r>
            <a:r>
              <a:rPr lang="en-US" sz="2700" dirty="0">
                <a:hlinkClick r:id="rId2"/>
              </a:rPr>
              <a:t>,</a:t>
            </a:r>
            <a:br>
              <a:rPr lang="en-US" sz="2700" dirty="0">
                <a:hlinkClick r:id="rId2"/>
              </a:rPr>
            </a:br>
            <a:r>
              <a:rPr lang="en-US" sz="2700" dirty="0">
                <a:hlinkClick r:id="rId2"/>
              </a:rPr>
              <a:t> </a:t>
            </a:r>
            <a:r>
              <a:rPr lang="en-US" sz="2700" b="1" u="sng" dirty="0">
                <a:hlinkClick r:id="rId2"/>
              </a:rPr>
              <a:t>Sollazzo, M.</a:t>
            </a:r>
            <a:r>
              <a:rPr lang="en-US" sz="2700" dirty="0"/>
              <a:t>  </a:t>
            </a:r>
            <a:br>
              <a:rPr lang="en-US" sz="2700" dirty="0"/>
            </a:br>
            <a:endParaRPr lang="en-US" sz="2700" dirty="0"/>
          </a:p>
        </p:txBody>
      </p:sp>
      <p:pic>
        <p:nvPicPr>
          <p:cNvPr id="7" name="Picture 6">
            <a:extLst>
              <a:ext uri="{FF2B5EF4-FFF2-40B4-BE49-F238E27FC236}">
                <a16:creationId xmlns:a16="http://schemas.microsoft.com/office/drawing/2014/main" id="{5A63D3D8-0D4C-9144-8A9E-B337B0DCECBD}"/>
              </a:ext>
            </a:extLst>
          </p:cNvPr>
          <p:cNvPicPr>
            <a:picLocks noChangeAspect="1"/>
          </p:cNvPicPr>
          <p:nvPr/>
        </p:nvPicPr>
        <p:blipFill>
          <a:blip r:embed="rId3"/>
          <a:stretch>
            <a:fillRect/>
          </a:stretch>
        </p:blipFill>
        <p:spPr>
          <a:xfrm>
            <a:off x="4383741" y="767438"/>
            <a:ext cx="4131609" cy="6090562"/>
          </a:xfrm>
          <a:prstGeom prst="rect">
            <a:avLst/>
          </a:prstGeom>
        </p:spPr>
      </p:pic>
      <p:sp>
        <p:nvSpPr>
          <p:cNvPr id="8" name="TextBox 7">
            <a:extLst>
              <a:ext uri="{FF2B5EF4-FFF2-40B4-BE49-F238E27FC236}">
                <a16:creationId xmlns:a16="http://schemas.microsoft.com/office/drawing/2014/main" id="{F293B95F-68AC-FA45-8B1B-65DE5E6349D9}"/>
              </a:ext>
            </a:extLst>
          </p:cNvPr>
          <p:cNvSpPr txBox="1"/>
          <p:nvPr/>
        </p:nvSpPr>
        <p:spPr>
          <a:xfrm>
            <a:off x="43694" y="5889812"/>
            <a:ext cx="4925003" cy="707886"/>
          </a:xfrm>
          <a:prstGeom prst="rect">
            <a:avLst/>
          </a:prstGeom>
          <a:noFill/>
        </p:spPr>
        <p:txBody>
          <a:bodyPr wrap="none" rtlCol="0">
            <a:spAutoFit/>
          </a:bodyPr>
          <a:lstStyle/>
          <a:p>
            <a:r>
              <a:rPr lang="en-US" sz="2000" dirty="0"/>
              <a:t>From: </a:t>
            </a:r>
            <a:br>
              <a:rPr lang="en-US" sz="2000" dirty="0"/>
            </a:br>
            <a:r>
              <a:rPr lang="en-US" sz="2000" dirty="0">
                <a:hlinkClick r:id="rId4"/>
              </a:rPr>
              <a:t>https://www.nature.com/articles/nsmb745</a:t>
            </a:r>
            <a:r>
              <a:rPr lang="en-US" sz="2000" dirty="0"/>
              <a:t> </a:t>
            </a:r>
          </a:p>
        </p:txBody>
      </p:sp>
    </p:spTree>
    <p:extLst>
      <p:ext uri="{BB962C8B-B14F-4D97-AF65-F5344CB8AC3E}">
        <p14:creationId xmlns:p14="http://schemas.microsoft.com/office/powerpoint/2010/main" val="194723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FD4BFF-CD51-A64C-91E7-EDFDB0FDC721}"/>
              </a:ext>
            </a:extLst>
          </p:cNvPr>
          <p:cNvPicPr>
            <a:picLocks noGrp="1" noChangeAspect="1"/>
          </p:cNvPicPr>
          <p:nvPr>
            <p:ph idx="1"/>
          </p:nvPr>
        </p:nvPicPr>
        <p:blipFill>
          <a:blip r:embed="rId2"/>
          <a:stretch>
            <a:fillRect/>
          </a:stretch>
        </p:blipFill>
        <p:spPr>
          <a:xfrm rot="10800000">
            <a:off x="314021" y="986420"/>
            <a:ext cx="5073791" cy="5649170"/>
          </a:xfrm>
        </p:spPr>
      </p:pic>
      <p:sp>
        <p:nvSpPr>
          <p:cNvPr id="6" name="TextBox 5">
            <a:extLst>
              <a:ext uri="{FF2B5EF4-FFF2-40B4-BE49-F238E27FC236}">
                <a16:creationId xmlns:a16="http://schemas.microsoft.com/office/drawing/2014/main" id="{3DCFE18E-AF30-414C-B8FA-66494DAEFBFB}"/>
              </a:ext>
            </a:extLst>
          </p:cNvPr>
          <p:cNvSpPr txBox="1"/>
          <p:nvPr/>
        </p:nvSpPr>
        <p:spPr>
          <a:xfrm>
            <a:off x="5647764" y="292660"/>
            <a:ext cx="3716082" cy="830997"/>
          </a:xfrm>
          <a:prstGeom prst="rect">
            <a:avLst/>
          </a:prstGeom>
          <a:noFill/>
        </p:spPr>
        <p:txBody>
          <a:bodyPr wrap="none" rtlCol="0">
            <a:spAutoFit/>
          </a:bodyPr>
          <a:lstStyle/>
          <a:p>
            <a:r>
              <a:rPr lang="en-US" dirty="0"/>
              <a:t>GRASP ATP from the </a:t>
            </a:r>
            <a:br>
              <a:rPr lang="en-US" dirty="0"/>
            </a:br>
            <a:r>
              <a:rPr lang="en-US" dirty="0"/>
              <a:t>D-</a:t>
            </a:r>
            <a:r>
              <a:rPr lang="en-US" dirty="0" err="1"/>
              <a:t>alanin</a:t>
            </a:r>
            <a:r>
              <a:rPr lang="en-US" dirty="0"/>
              <a:t> D-alanine ligase </a:t>
            </a:r>
          </a:p>
        </p:txBody>
      </p:sp>
    </p:spTree>
    <p:extLst>
      <p:ext uri="{BB962C8B-B14F-4D97-AF65-F5344CB8AC3E}">
        <p14:creationId xmlns:p14="http://schemas.microsoft.com/office/powerpoint/2010/main" val="1529661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C1B078-830A-6B4F-A31A-B75693238B3A}"/>
              </a:ext>
            </a:extLst>
          </p:cNvPr>
          <p:cNvPicPr>
            <a:picLocks noGrp="1" noChangeAspect="1"/>
          </p:cNvPicPr>
          <p:nvPr>
            <p:ph idx="1"/>
          </p:nvPr>
        </p:nvPicPr>
        <p:blipFill>
          <a:blip r:embed="rId2"/>
          <a:stretch>
            <a:fillRect/>
          </a:stretch>
        </p:blipFill>
        <p:spPr>
          <a:xfrm>
            <a:off x="484094" y="0"/>
            <a:ext cx="5799932" cy="6457657"/>
          </a:xfrm>
        </p:spPr>
      </p:pic>
      <p:sp>
        <p:nvSpPr>
          <p:cNvPr id="6" name="TextBox 5">
            <a:extLst>
              <a:ext uri="{FF2B5EF4-FFF2-40B4-BE49-F238E27FC236}">
                <a16:creationId xmlns:a16="http://schemas.microsoft.com/office/drawing/2014/main" id="{60FD29D1-D9BB-1D4E-B4DD-9765344376A3}"/>
              </a:ext>
            </a:extLst>
          </p:cNvPr>
          <p:cNvSpPr txBox="1"/>
          <p:nvPr/>
        </p:nvSpPr>
        <p:spPr>
          <a:xfrm>
            <a:off x="6535271" y="484095"/>
            <a:ext cx="2454133" cy="1200329"/>
          </a:xfrm>
          <a:prstGeom prst="rect">
            <a:avLst/>
          </a:prstGeom>
          <a:noFill/>
        </p:spPr>
        <p:txBody>
          <a:bodyPr wrap="none" rtlCol="0">
            <a:spAutoFit/>
          </a:bodyPr>
          <a:lstStyle/>
          <a:p>
            <a:r>
              <a:rPr lang="en-US" dirty="0"/>
              <a:t>Rossman fold</a:t>
            </a:r>
          </a:p>
          <a:p>
            <a:r>
              <a:rPr lang="en-US" dirty="0"/>
              <a:t>ATPase beta SU</a:t>
            </a:r>
          </a:p>
          <a:p>
            <a:r>
              <a:rPr lang="en-US" dirty="0"/>
              <a:t>1BMF.pdb </a:t>
            </a:r>
          </a:p>
        </p:txBody>
      </p:sp>
    </p:spTree>
    <p:extLst>
      <p:ext uri="{BB962C8B-B14F-4D97-AF65-F5344CB8AC3E}">
        <p14:creationId xmlns:p14="http://schemas.microsoft.com/office/powerpoint/2010/main" val="106033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DCF1C6-B069-874F-90BB-C381392B0505}"/>
              </a:ext>
            </a:extLst>
          </p:cNvPr>
          <p:cNvPicPr>
            <a:picLocks noGrp="1" noChangeAspect="1"/>
          </p:cNvPicPr>
          <p:nvPr>
            <p:ph idx="1"/>
          </p:nvPr>
        </p:nvPicPr>
        <p:blipFill>
          <a:blip r:embed="rId2"/>
          <a:stretch>
            <a:fillRect/>
          </a:stretch>
        </p:blipFill>
        <p:spPr>
          <a:xfrm>
            <a:off x="-1012275" y="0"/>
            <a:ext cx="5910151" cy="6580375"/>
          </a:xfrm>
        </p:spPr>
      </p:pic>
      <p:sp>
        <p:nvSpPr>
          <p:cNvPr id="6" name="TextBox 5">
            <a:extLst>
              <a:ext uri="{FF2B5EF4-FFF2-40B4-BE49-F238E27FC236}">
                <a16:creationId xmlns:a16="http://schemas.microsoft.com/office/drawing/2014/main" id="{19A3507C-6056-994D-A471-F88C955175B7}"/>
              </a:ext>
            </a:extLst>
          </p:cNvPr>
          <p:cNvSpPr txBox="1"/>
          <p:nvPr/>
        </p:nvSpPr>
        <p:spPr>
          <a:xfrm>
            <a:off x="4086205" y="349623"/>
            <a:ext cx="5057795" cy="1200329"/>
          </a:xfrm>
          <a:prstGeom prst="rect">
            <a:avLst/>
          </a:prstGeom>
          <a:noFill/>
        </p:spPr>
        <p:txBody>
          <a:bodyPr wrap="none" rtlCol="0">
            <a:spAutoFit/>
          </a:bodyPr>
          <a:lstStyle/>
          <a:p>
            <a:r>
              <a:rPr lang="en-US" sz="3600" dirty="0"/>
              <a:t>In vitro selected peptide</a:t>
            </a:r>
          </a:p>
          <a:p>
            <a:r>
              <a:rPr lang="en-US" sz="3600" dirty="0"/>
              <a:t>1UW1.pdb</a:t>
            </a:r>
          </a:p>
        </p:txBody>
      </p:sp>
    </p:spTree>
    <p:extLst>
      <p:ext uri="{BB962C8B-B14F-4D97-AF65-F5344CB8AC3E}">
        <p14:creationId xmlns:p14="http://schemas.microsoft.com/office/powerpoint/2010/main" val="39638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12F3-A2E1-B64C-A76C-AD762547C1BE}"/>
              </a:ext>
            </a:extLst>
          </p:cNvPr>
          <p:cNvSpPr>
            <a:spLocks noGrp="1"/>
          </p:cNvSpPr>
          <p:nvPr>
            <p:ph type="title"/>
          </p:nvPr>
        </p:nvSpPr>
        <p:spPr>
          <a:xfrm>
            <a:off x="433778" y="574988"/>
            <a:ext cx="7886700" cy="1325563"/>
          </a:xfrm>
        </p:spPr>
        <p:txBody>
          <a:bodyPr>
            <a:normAutofit fontScale="90000"/>
          </a:bodyPr>
          <a:lstStyle/>
          <a:p>
            <a:r>
              <a:rPr lang="en-US" dirty="0"/>
              <a:t>Convergent evolution of ATP binding sites did not lead to a similar arrangement of secondary structures building blocks. </a:t>
            </a:r>
          </a:p>
        </p:txBody>
      </p:sp>
      <p:pic>
        <p:nvPicPr>
          <p:cNvPr id="4" name="Content Placeholder 4">
            <a:extLst>
              <a:ext uri="{FF2B5EF4-FFF2-40B4-BE49-F238E27FC236}">
                <a16:creationId xmlns:a16="http://schemas.microsoft.com/office/drawing/2014/main" id="{CD6EF732-E5B2-344F-856E-6EE0379F3A68}"/>
              </a:ext>
            </a:extLst>
          </p:cNvPr>
          <p:cNvPicPr>
            <a:picLocks noChangeAspect="1"/>
          </p:cNvPicPr>
          <p:nvPr/>
        </p:nvPicPr>
        <p:blipFill rotWithShape="1">
          <a:blip r:embed="rId2"/>
          <a:srcRect l="21397" t="28507" r="16264" b="21607"/>
          <a:stretch/>
        </p:blipFill>
        <p:spPr>
          <a:xfrm rot="10800000">
            <a:off x="119919" y="3207894"/>
            <a:ext cx="3162926" cy="2818150"/>
          </a:xfrm>
          <a:prstGeom prst="rect">
            <a:avLst/>
          </a:prstGeom>
        </p:spPr>
      </p:pic>
      <p:sp>
        <p:nvSpPr>
          <p:cNvPr id="5" name="TextBox 4">
            <a:extLst>
              <a:ext uri="{FF2B5EF4-FFF2-40B4-BE49-F238E27FC236}">
                <a16:creationId xmlns:a16="http://schemas.microsoft.com/office/drawing/2014/main" id="{859FDCF0-8DDA-DF44-831D-71EB2D2C3450}"/>
              </a:ext>
            </a:extLst>
          </p:cNvPr>
          <p:cNvSpPr txBox="1"/>
          <p:nvPr/>
        </p:nvSpPr>
        <p:spPr>
          <a:xfrm>
            <a:off x="0" y="6325661"/>
            <a:ext cx="9004966" cy="400110"/>
          </a:xfrm>
          <a:prstGeom prst="rect">
            <a:avLst/>
          </a:prstGeom>
          <a:noFill/>
        </p:spPr>
        <p:txBody>
          <a:bodyPr wrap="none" rtlCol="0">
            <a:spAutoFit/>
          </a:bodyPr>
          <a:lstStyle/>
          <a:p>
            <a:r>
              <a:rPr lang="en-US" sz="2000" dirty="0"/>
              <a:t>ATP GRASP                          </a:t>
            </a:r>
            <a:r>
              <a:rPr lang="en-US" sz="2000" dirty="0" err="1"/>
              <a:t>Rossmann</a:t>
            </a:r>
            <a:r>
              <a:rPr lang="en-US" sz="2000" dirty="0"/>
              <a:t> fold                  </a:t>
            </a:r>
            <a:r>
              <a:rPr lang="en-US" sz="2000" i="1" dirty="0"/>
              <a:t>In vitro </a:t>
            </a:r>
            <a:r>
              <a:rPr lang="en-US" sz="2000" dirty="0"/>
              <a:t>evolved peptide</a:t>
            </a:r>
          </a:p>
        </p:txBody>
      </p:sp>
      <p:pic>
        <p:nvPicPr>
          <p:cNvPr id="6" name="Content Placeholder 4">
            <a:extLst>
              <a:ext uri="{FF2B5EF4-FFF2-40B4-BE49-F238E27FC236}">
                <a16:creationId xmlns:a16="http://schemas.microsoft.com/office/drawing/2014/main" id="{570CDAC3-57F4-CD46-B6B7-D526FB75CE90}"/>
              </a:ext>
            </a:extLst>
          </p:cNvPr>
          <p:cNvPicPr>
            <a:picLocks noGrp="1" noChangeAspect="1"/>
          </p:cNvPicPr>
          <p:nvPr>
            <p:ph idx="1"/>
          </p:nvPr>
        </p:nvPicPr>
        <p:blipFill rotWithShape="1">
          <a:blip r:embed="rId3"/>
          <a:srcRect l="6978" t="23538" r="39171" b="26555"/>
          <a:stretch/>
        </p:blipFill>
        <p:spPr>
          <a:xfrm>
            <a:off x="3362676" y="3147503"/>
            <a:ext cx="2848132" cy="2938931"/>
          </a:xfrm>
        </p:spPr>
      </p:pic>
      <p:pic>
        <p:nvPicPr>
          <p:cNvPr id="7" name="Content Placeholder 4">
            <a:extLst>
              <a:ext uri="{FF2B5EF4-FFF2-40B4-BE49-F238E27FC236}">
                <a16:creationId xmlns:a16="http://schemas.microsoft.com/office/drawing/2014/main" id="{5D7D00C5-6DC5-DB4B-801F-70326A62F91B}"/>
              </a:ext>
            </a:extLst>
          </p:cNvPr>
          <p:cNvPicPr>
            <a:picLocks noChangeAspect="1"/>
          </p:cNvPicPr>
          <p:nvPr/>
        </p:nvPicPr>
        <p:blipFill rotWithShape="1">
          <a:blip r:embed="rId4"/>
          <a:srcRect l="33361" t="25693" r="7796" b="16937"/>
          <a:stretch/>
        </p:blipFill>
        <p:spPr>
          <a:xfrm>
            <a:off x="6290640" y="3012163"/>
            <a:ext cx="2853360" cy="3097405"/>
          </a:xfrm>
          <a:prstGeom prst="rect">
            <a:avLst/>
          </a:prstGeom>
        </p:spPr>
      </p:pic>
    </p:spTree>
    <p:extLst>
      <p:ext uri="{BB962C8B-B14F-4D97-AF65-F5344CB8AC3E}">
        <p14:creationId xmlns:p14="http://schemas.microsoft.com/office/powerpoint/2010/main" val="323230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F6DEA-104A-A54D-B76F-9111249DB27B}"/>
              </a:ext>
            </a:extLst>
          </p:cNvPr>
          <p:cNvSpPr txBox="1"/>
          <p:nvPr/>
        </p:nvSpPr>
        <p:spPr>
          <a:xfrm>
            <a:off x="538716" y="448887"/>
            <a:ext cx="8330964" cy="2308324"/>
          </a:xfrm>
          <a:prstGeom prst="rect">
            <a:avLst/>
          </a:prstGeom>
          <a:noFill/>
        </p:spPr>
        <p:txBody>
          <a:bodyPr wrap="square" rtlCol="0">
            <a:spAutoFit/>
          </a:bodyPr>
          <a:lstStyle/>
          <a:p>
            <a:r>
              <a:rPr lang="en-US" dirty="0"/>
              <a:t>The most common fold in proteins is the </a:t>
            </a:r>
            <a:r>
              <a:rPr lang="en-US" u="sng" dirty="0">
                <a:hlinkClick r:id="rId2"/>
              </a:rPr>
              <a:t>Rossmann fold</a:t>
            </a:r>
            <a:r>
              <a:rPr lang="en-US" dirty="0"/>
              <a:t> occurring in most nucleotide binding proteins.  Examples are the V-/F-/A-ATPases, helicases, P-type ATPases, myosin …. </a:t>
            </a:r>
          </a:p>
          <a:p>
            <a:r>
              <a:rPr lang="en-US" dirty="0"/>
              <a:t>At the core of the fold is a beta alpha beta fold, and the presence of the so-called Walker motifs. </a:t>
            </a:r>
          </a:p>
        </p:txBody>
      </p:sp>
      <p:pic>
        <p:nvPicPr>
          <p:cNvPr id="6" name="Picture 5">
            <a:extLst>
              <a:ext uri="{FF2B5EF4-FFF2-40B4-BE49-F238E27FC236}">
                <a16:creationId xmlns:a16="http://schemas.microsoft.com/office/drawing/2014/main" id="{22B16B80-5AEA-7246-92D2-65FC5FD11C6D}"/>
              </a:ext>
            </a:extLst>
          </p:cNvPr>
          <p:cNvPicPr>
            <a:picLocks noChangeAspect="1"/>
          </p:cNvPicPr>
          <p:nvPr/>
        </p:nvPicPr>
        <p:blipFill>
          <a:blip r:embed="rId3"/>
          <a:stretch>
            <a:fillRect/>
          </a:stretch>
        </p:blipFill>
        <p:spPr>
          <a:xfrm>
            <a:off x="807720" y="3371850"/>
            <a:ext cx="7645400" cy="2266950"/>
          </a:xfrm>
          <a:prstGeom prst="rect">
            <a:avLst/>
          </a:prstGeom>
        </p:spPr>
      </p:pic>
      <p:sp>
        <p:nvSpPr>
          <p:cNvPr id="8" name="TextBox 7">
            <a:extLst>
              <a:ext uri="{FF2B5EF4-FFF2-40B4-BE49-F238E27FC236}">
                <a16:creationId xmlns:a16="http://schemas.microsoft.com/office/drawing/2014/main" id="{EC585D3B-674B-FA46-A5CE-8E5BF6594421}"/>
              </a:ext>
            </a:extLst>
          </p:cNvPr>
          <p:cNvSpPr txBox="1"/>
          <p:nvPr/>
        </p:nvSpPr>
        <p:spPr>
          <a:xfrm>
            <a:off x="640080" y="6096000"/>
            <a:ext cx="8622873" cy="461665"/>
          </a:xfrm>
          <a:prstGeom prst="rect">
            <a:avLst/>
          </a:prstGeom>
          <a:noFill/>
        </p:spPr>
        <p:txBody>
          <a:bodyPr wrap="none" rtlCol="0">
            <a:spAutoFit/>
          </a:bodyPr>
          <a:lstStyle/>
          <a:p>
            <a:r>
              <a:rPr lang="en-US" dirty="0"/>
              <a:t>(From </a:t>
            </a:r>
            <a:r>
              <a:rPr lang="en-US" dirty="0">
                <a:hlinkClick r:id="rId2"/>
              </a:rPr>
              <a:t>http://proteopedia.org/wiki/index.php/Rossmann_fold</a:t>
            </a:r>
            <a:r>
              <a:rPr lang="en-US" dirty="0"/>
              <a:t>)  </a:t>
            </a:r>
          </a:p>
        </p:txBody>
      </p:sp>
    </p:spTree>
    <p:extLst>
      <p:ext uri="{BB962C8B-B14F-4D97-AF65-F5344CB8AC3E}">
        <p14:creationId xmlns:p14="http://schemas.microsoft.com/office/powerpoint/2010/main" val="399744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F6DEA-104A-A54D-B76F-9111249DB27B}"/>
              </a:ext>
            </a:extLst>
          </p:cNvPr>
          <p:cNvSpPr txBox="1"/>
          <p:nvPr/>
        </p:nvSpPr>
        <p:spPr>
          <a:xfrm>
            <a:off x="530343" y="486013"/>
            <a:ext cx="8330964" cy="2677656"/>
          </a:xfrm>
          <a:prstGeom prst="rect">
            <a:avLst/>
          </a:prstGeom>
          <a:noFill/>
        </p:spPr>
        <p:txBody>
          <a:bodyPr wrap="square" rtlCol="0">
            <a:spAutoFit/>
          </a:bodyPr>
          <a:lstStyle/>
          <a:p>
            <a:r>
              <a:rPr lang="en-US" dirty="0"/>
              <a:t>It is conceivable that all the </a:t>
            </a:r>
            <a:r>
              <a:rPr lang="en-US" dirty="0" err="1"/>
              <a:t>Rossmann</a:t>
            </a:r>
            <a:r>
              <a:rPr lang="en-US" dirty="0"/>
              <a:t> fold domains are homologous, but the beta alpha beta arrangement is rather simple, and one cannot exclude the possibility of convergent evolution (i.e., the </a:t>
            </a:r>
            <a:r>
              <a:rPr lang="en-US" dirty="0" err="1"/>
              <a:t>Rossmann</a:t>
            </a:r>
            <a:r>
              <a:rPr lang="en-US" dirty="0"/>
              <a:t> fold in ATP synthases, might not have common shared ancestry with the </a:t>
            </a:r>
            <a:r>
              <a:rPr lang="en-US" dirty="0" err="1"/>
              <a:t>Rossmann</a:t>
            </a:r>
            <a:r>
              <a:rPr lang="en-US" dirty="0"/>
              <a:t> fold in P-type ATPases, ABC transporters, or the NADH binding 3-phosphoglycerate dehydrogenase)</a:t>
            </a:r>
            <a:r>
              <a:rPr lang="en-US" dirty="0">
                <a:effectLst/>
              </a:rPr>
              <a:t> </a:t>
            </a:r>
            <a:endParaRPr lang="en-US" dirty="0"/>
          </a:p>
        </p:txBody>
      </p:sp>
      <p:sp>
        <p:nvSpPr>
          <p:cNvPr id="3" name="TextBox 2">
            <a:extLst>
              <a:ext uri="{FF2B5EF4-FFF2-40B4-BE49-F238E27FC236}">
                <a16:creationId xmlns:a16="http://schemas.microsoft.com/office/drawing/2014/main" id="{E6F759CE-5411-3940-B988-5A7868317D09}"/>
              </a:ext>
            </a:extLst>
          </p:cNvPr>
          <p:cNvSpPr txBox="1"/>
          <p:nvPr/>
        </p:nvSpPr>
        <p:spPr>
          <a:xfrm>
            <a:off x="123825" y="3509665"/>
            <a:ext cx="8896350" cy="2862322"/>
          </a:xfrm>
          <a:prstGeom prst="rect">
            <a:avLst/>
          </a:prstGeom>
          <a:noFill/>
        </p:spPr>
        <p:txBody>
          <a:bodyPr wrap="square" rtlCol="0">
            <a:spAutoFit/>
          </a:bodyPr>
          <a:lstStyle/>
          <a:p>
            <a:r>
              <a:rPr lang="en-US" sz="2000" dirty="0"/>
              <a:t>“</a:t>
            </a:r>
            <a:r>
              <a:rPr lang="en-US" sz="2000" i="1" dirty="0"/>
              <a:t>The basic nucleus of the </a:t>
            </a:r>
            <a:r>
              <a:rPr lang="el-GR" sz="2000" i="1" dirty="0" err="1"/>
              <a:t>βαβ</a:t>
            </a:r>
            <a:r>
              <a:rPr lang="el-GR" sz="2000" i="1" dirty="0"/>
              <a:t> </a:t>
            </a:r>
            <a:r>
              <a:rPr lang="en-US" sz="2000" i="1" dirty="0"/>
              <a:t>fold is about 30 residues. In many proteins that do not share any significant sequence homology, there exists an extensive tertiary structural homology beyond this 30 residue segment, particularly in specific domains that bind dinucleotides. Therefore, the probability that this type of extensive structural homology evolved independently is very low. Thus, most likely </a:t>
            </a:r>
            <a:r>
              <a:rPr lang="el-GR" sz="2000" i="1" dirty="0" err="1"/>
              <a:t>βαβ</a:t>
            </a:r>
            <a:r>
              <a:rPr lang="el-GR" sz="2000" i="1" dirty="0"/>
              <a:t> </a:t>
            </a:r>
            <a:r>
              <a:rPr lang="en-US" sz="2000" i="1" dirty="0"/>
              <a:t>fold represents an ancient structure that left its vestige in numerous proteins. Certainly, this conclusion does not exclude the possibility of independent convergent evolution.</a:t>
            </a:r>
            <a:r>
              <a:rPr lang="en-US" sz="2000" dirty="0"/>
              <a:t>” </a:t>
            </a:r>
            <a:br>
              <a:rPr lang="en-US" sz="2000" dirty="0"/>
            </a:br>
            <a:r>
              <a:rPr lang="en-US" sz="2000" dirty="0"/>
              <a:t>From </a:t>
            </a:r>
            <a:r>
              <a:rPr lang="en-US" sz="2000" dirty="0">
                <a:hlinkClick r:id="rId2"/>
              </a:rPr>
              <a:t>http://proteopedia.org/wiki/index.php/Rossmann_fold</a:t>
            </a:r>
            <a:r>
              <a:rPr lang="en-US" sz="2000" dirty="0"/>
              <a:t>  </a:t>
            </a:r>
          </a:p>
        </p:txBody>
      </p:sp>
    </p:spTree>
    <p:extLst>
      <p:ext uri="{BB962C8B-B14F-4D97-AF65-F5344CB8AC3E}">
        <p14:creationId xmlns:p14="http://schemas.microsoft.com/office/powerpoint/2010/main" val="31180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CA98-890A-EC45-A9AE-DC9B5EF1A9FE}"/>
              </a:ext>
            </a:extLst>
          </p:cNvPr>
          <p:cNvSpPr>
            <a:spLocks noGrp="1"/>
          </p:cNvSpPr>
          <p:nvPr>
            <p:ph type="title"/>
          </p:nvPr>
        </p:nvSpPr>
        <p:spPr/>
        <p:txBody>
          <a:bodyPr/>
          <a:lstStyle/>
          <a:p>
            <a:r>
              <a:rPr lang="en-US" dirty="0"/>
              <a:t>GRASP ATP binding site </a:t>
            </a:r>
          </a:p>
        </p:txBody>
      </p:sp>
      <p:sp>
        <p:nvSpPr>
          <p:cNvPr id="3" name="Content Placeholder 2">
            <a:extLst>
              <a:ext uri="{FF2B5EF4-FFF2-40B4-BE49-F238E27FC236}">
                <a16:creationId xmlns:a16="http://schemas.microsoft.com/office/drawing/2014/main" id="{70876CAC-A5EF-7145-BDB2-9A73B12FEF22}"/>
              </a:ext>
            </a:extLst>
          </p:cNvPr>
          <p:cNvSpPr>
            <a:spLocks noGrp="1"/>
          </p:cNvSpPr>
          <p:nvPr>
            <p:ph idx="1"/>
          </p:nvPr>
        </p:nvSpPr>
        <p:spPr>
          <a:xfrm>
            <a:off x="495300" y="1609728"/>
            <a:ext cx="7886700" cy="4351338"/>
          </a:xfrm>
        </p:spPr>
        <p:txBody>
          <a:bodyPr>
            <a:normAutofit/>
          </a:bodyPr>
          <a:lstStyle/>
          <a:p>
            <a:pPr marL="0" indent="0">
              <a:buNone/>
            </a:pPr>
            <a:r>
              <a:rPr lang="en-US" sz="2400" dirty="0"/>
              <a:t>A second unrelated ATP binding domain is the </a:t>
            </a:r>
            <a:r>
              <a:rPr lang="en-US" sz="2400" u="sng" dirty="0">
                <a:hlinkClick r:id="rId2"/>
              </a:rPr>
              <a:t>GRASP domain</a:t>
            </a:r>
            <a:r>
              <a:rPr lang="en-US" sz="2400" dirty="0"/>
              <a:t>.  Examples are D </a:t>
            </a:r>
            <a:r>
              <a:rPr lang="en-US" sz="2400" dirty="0" err="1"/>
              <a:t>alanin</a:t>
            </a:r>
            <a:r>
              <a:rPr lang="en-US" sz="2400" dirty="0"/>
              <a:t> – D-</a:t>
            </a:r>
            <a:r>
              <a:rPr lang="en-US" sz="2400" dirty="0" err="1"/>
              <a:t>Alanin</a:t>
            </a:r>
            <a:r>
              <a:rPr lang="en-US" sz="2400" dirty="0"/>
              <a:t> ligase, glutathione synthetase, carbamoyl phosphate synthetase and many other enzymes that use the energy from ATP to ligate two substrates.</a:t>
            </a:r>
          </a:p>
        </p:txBody>
      </p:sp>
    </p:spTree>
    <p:extLst>
      <p:ext uri="{BB962C8B-B14F-4D97-AF65-F5344CB8AC3E}">
        <p14:creationId xmlns:p14="http://schemas.microsoft.com/office/powerpoint/2010/main" val="125203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CA98-890A-EC45-A9AE-DC9B5EF1A9FE}"/>
              </a:ext>
            </a:extLst>
          </p:cNvPr>
          <p:cNvSpPr>
            <a:spLocks noGrp="1"/>
          </p:cNvSpPr>
          <p:nvPr>
            <p:ph type="title"/>
          </p:nvPr>
        </p:nvSpPr>
        <p:spPr>
          <a:xfrm>
            <a:off x="0" y="365126"/>
            <a:ext cx="7886700" cy="1325563"/>
          </a:xfrm>
        </p:spPr>
        <p:txBody>
          <a:bodyPr>
            <a:normAutofit fontScale="90000"/>
          </a:bodyPr>
          <a:lstStyle/>
          <a:p>
            <a:r>
              <a:rPr lang="en-US" dirty="0"/>
              <a:t>GRASP </a:t>
            </a:r>
            <a:br>
              <a:rPr lang="en-US" dirty="0"/>
            </a:br>
            <a:r>
              <a:rPr lang="en-US" dirty="0"/>
              <a:t>ATP </a:t>
            </a:r>
            <a:br>
              <a:rPr lang="en-US" dirty="0"/>
            </a:br>
            <a:r>
              <a:rPr lang="en-US" dirty="0"/>
              <a:t>binding sites </a:t>
            </a:r>
          </a:p>
        </p:txBody>
      </p:sp>
      <p:pic>
        <p:nvPicPr>
          <p:cNvPr id="6" name="Picture 5">
            <a:extLst>
              <a:ext uri="{FF2B5EF4-FFF2-40B4-BE49-F238E27FC236}">
                <a16:creationId xmlns:a16="http://schemas.microsoft.com/office/drawing/2014/main" id="{2497F576-0E0A-7648-9B87-53A2D068F35B}"/>
              </a:ext>
            </a:extLst>
          </p:cNvPr>
          <p:cNvPicPr>
            <a:picLocks noChangeAspect="1"/>
          </p:cNvPicPr>
          <p:nvPr/>
        </p:nvPicPr>
        <p:blipFill>
          <a:blip r:embed="rId2"/>
          <a:stretch>
            <a:fillRect/>
          </a:stretch>
        </p:blipFill>
        <p:spPr>
          <a:xfrm>
            <a:off x="2362200" y="95250"/>
            <a:ext cx="6527800" cy="6527800"/>
          </a:xfrm>
          <a:prstGeom prst="rect">
            <a:avLst/>
          </a:prstGeom>
        </p:spPr>
      </p:pic>
    </p:spTree>
    <p:extLst>
      <p:ext uri="{BB962C8B-B14F-4D97-AF65-F5344CB8AC3E}">
        <p14:creationId xmlns:p14="http://schemas.microsoft.com/office/powerpoint/2010/main" val="403951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07E6-0EE9-0E43-883D-63D0EF1D1BF5}"/>
              </a:ext>
            </a:extLst>
          </p:cNvPr>
          <p:cNvSpPr>
            <a:spLocks noGrp="1"/>
          </p:cNvSpPr>
          <p:nvPr>
            <p:ph type="title"/>
          </p:nvPr>
        </p:nvSpPr>
        <p:spPr/>
        <p:txBody>
          <a:bodyPr/>
          <a:lstStyle/>
          <a:p>
            <a:r>
              <a:rPr lang="en-US" dirty="0" err="1"/>
              <a:t>Rossmann</a:t>
            </a:r>
            <a:r>
              <a:rPr lang="en-US" dirty="0"/>
              <a:t>, ATP GRASP, </a:t>
            </a:r>
            <a:r>
              <a:rPr lang="en-US" i="1" dirty="0"/>
              <a:t>in vitro </a:t>
            </a:r>
            <a:r>
              <a:rPr lang="en-US" dirty="0"/>
              <a:t>evolution</a:t>
            </a:r>
          </a:p>
        </p:txBody>
      </p:sp>
      <p:sp>
        <p:nvSpPr>
          <p:cNvPr id="3" name="Content Placeholder 2">
            <a:extLst>
              <a:ext uri="{FF2B5EF4-FFF2-40B4-BE49-F238E27FC236}">
                <a16:creationId xmlns:a16="http://schemas.microsoft.com/office/drawing/2014/main" id="{B32DADBD-F99C-2F45-8FE5-22AFD4269EC6}"/>
              </a:ext>
            </a:extLst>
          </p:cNvPr>
          <p:cNvSpPr>
            <a:spLocks noGrp="1"/>
          </p:cNvSpPr>
          <p:nvPr>
            <p:ph idx="1"/>
          </p:nvPr>
        </p:nvSpPr>
        <p:spPr/>
        <p:txBody>
          <a:bodyPr/>
          <a:lstStyle/>
          <a:p>
            <a:pPr marL="0" indent="0">
              <a:buNone/>
            </a:pPr>
            <a:r>
              <a:rPr lang="en-US" dirty="0"/>
              <a:t>The </a:t>
            </a:r>
            <a:r>
              <a:rPr lang="en-US" dirty="0" err="1"/>
              <a:t>Rossmann</a:t>
            </a:r>
            <a:r>
              <a:rPr lang="en-US" dirty="0"/>
              <a:t> and GRASP domains evolved through natural selection.  </a:t>
            </a:r>
            <a:br>
              <a:rPr lang="en-US" dirty="0"/>
            </a:br>
            <a:endParaRPr lang="en-US" dirty="0"/>
          </a:p>
          <a:p>
            <a:pPr marL="0" indent="0">
              <a:buNone/>
            </a:pPr>
            <a:r>
              <a:rPr lang="en-US" dirty="0"/>
              <a:t>Using an approach similar to the selection of substrate binding aptamers (RNA) in the </a:t>
            </a:r>
            <a:r>
              <a:rPr lang="en-US" u="sng" dirty="0">
                <a:hlinkClick r:id="rId2"/>
              </a:rPr>
              <a:t>selex </a:t>
            </a:r>
            <a:r>
              <a:rPr lang="en-US" dirty="0"/>
              <a:t> approach (co-invented by former UConn undergraduate Larry Gold), </a:t>
            </a:r>
            <a:r>
              <a:rPr lang="en-US" u="sng" dirty="0">
                <a:hlinkClick r:id="rId3"/>
              </a:rPr>
              <a:t>Keefe and Szostak</a:t>
            </a:r>
            <a:r>
              <a:rPr lang="en-US" dirty="0"/>
              <a:t> used Puromycin to link the synthesized protein to the encoding DNA. (labelled as RNA </a:t>
            </a:r>
            <a:r>
              <a:rPr lang="en-US" dirty="0" err="1"/>
              <a:t>diplay</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53179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0EC3-75A4-F34D-AF0A-A3B207BE111B}"/>
              </a:ext>
            </a:extLst>
          </p:cNvPr>
          <p:cNvSpPr>
            <a:spLocks noGrp="1"/>
          </p:cNvSpPr>
          <p:nvPr>
            <p:ph type="title"/>
          </p:nvPr>
        </p:nvSpPr>
        <p:spPr>
          <a:xfrm>
            <a:off x="628650" y="365127"/>
            <a:ext cx="7886700" cy="968374"/>
          </a:xfrm>
        </p:spPr>
        <p:txBody>
          <a:bodyPr/>
          <a:lstStyle/>
          <a:p>
            <a:r>
              <a:rPr lang="en-US" dirty="0"/>
              <a:t>SELEX </a:t>
            </a:r>
          </a:p>
        </p:txBody>
      </p:sp>
      <p:sp>
        <p:nvSpPr>
          <p:cNvPr id="4" name="Rectangle 2">
            <a:extLst>
              <a:ext uri="{FF2B5EF4-FFF2-40B4-BE49-F238E27FC236}">
                <a16:creationId xmlns:a16="http://schemas.microsoft.com/office/drawing/2014/main" id="{08BD2B00-36D4-A548-8D2C-BD96BDD2715C}"/>
              </a:ext>
            </a:extLst>
          </p:cNvPr>
          <p:cNvSpPr>
            <a:spLocks noChangeArrowheads="1"/>
          </p:cNvSpPr>
          <p:nvPr/>
        </p:nvSpPr>
        <p:spPr bwMode="auto">
          <a:xfrm>
            <a:off x="1981200" y="365126"/>
            <a:ext cx="124934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3249" name="Picture 3" descr="/var/folders/q4/qjwmzvy16472krcq70d248340000gn/T/com.microsoft.Word/WebArchiveCopyPasteTempFiles/Isolating-aptamers-by-Selective-Evolution-of-Ligands-by-Exponential-Enrichment-SELEX_W640.jpg">
            <a:extLst>
              <a:ext uri="{FF2B5EF4-FFF2-40B4-BE49-F238E27FC236}">
                <a16:creationId xmlns:a16="http://schemas.microsoft.com/office/drawing/2014/main" id="{CCC09D69-17A9-E04A-ADF9-6EE9E5A802A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81200" y="365126"/>
            <a:ext cx="6879656" cy="590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3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DB96D-E420-7D4E-9C15-7237C65B251B}"/>
              </a:ext>
            </a:extLst>
          </p:cNvPr>
          <p:cNvSpPr>
            <a:spLocks noGrp="1"/>
          </p:cNvSpPr>
          <p:nvPr>
            <p:ph type="title"/>
          </p:nvPr>
        </p:nvSpPr>
        <p:spPr>
          <a:xfrm>
            <a:off x="628650" y="365127"/>
            <a:ext cx="7886700" cy="930274"/>
          </a:xfrm>
        </p:spPr>
        <p:txBody>
          <a:bodyPr/>
          <a:lstStyle/>
          <a:p>
            <a:r>
              <a:rPr lang="en-US" dirty="0"/>
              <a:t>RNA display </a:t>
            </a:r>
          </a:p>
        </p:txBody>
      </p:sp>
      <p:sp>
        <p:nvSpPr>
          <p:cNvPr id="4" name="Rectangle 2">
            <a:extLst>
              <a:ext uri="{FF2B5EF4-FFF2-40B4-BE49-F238E27FC236}">
                <a16:creationId xmlns:a16="http://schemas.microsoft.com/office/drawing/2014/main" id="{CEFC1AED-7930-FB41-8B7F-69625948B8F1}"/>
              </a:ext>
            </a:extLst>
          </p:cNvPr>
          <p:cNvSpPr>
            <a:spLocks noChangeArrowheads="1"/>
          </p:cNvSpPr>
          <p:nvPr/>
        </p:nvSpPr>
        <p:spPr bwMode="auto">
          <a:xfrm>
            <a:off x="3943349" y="171449"/>
            <a:ext cx="152910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4273" name="Picture 4" descr="/var/folders/q4/qjwmzvy16472krcq70d248340000gn/T/com.microsoft.Word/WebArchiveCopyPasteTempFiles/1-s2.0-S0968000403000367-gr1.gif">
            <a:extLst>
              <a:ext uri="{FF2B5EF4-FFF2-40B4-BE49-F238E27FC236}">
                <a16:creationId xmlns:a16="http://schemas.microsoft.com/office/drawing/2014/main" id="{17A431E9-E3E8-2346-BCB4-840BEDF42B5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15570" y="171450"/>
            <a:ext cx="4266429" cy="62465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49F23B-606A-CD48-8E50-2A0FEAC9AF3E}"/>
              </a:ext>
            </a:extLst>
          </p:cNvPr>
          <p:cNvSpPr txBox="1"/>
          <p:nvPr/>
        </p:nvSpPr>
        <p:spPr>
          <a:xfrm>
            <a:off x="114300" y="6417991"/>
            <a:ext cx="8748164" cy="400110"/>
          </a:xfrm>
          <a:prstGeom prst="rect">
            <a:avLst/>
          </a:prstGeom>
          <a:noFill/>
        </p:spPr>
        <p:txBody>
          <a:bodyPr wrap="none" rtlCol="0">
            <a:spAutoFit/>
          </a:bodyPr>
          <a:lstStyle/>
          <a:p>
            <a:r>
              <a:rPr lang="en-US" sz="2000" dirty="0"/>
              <a:t>from </a:t>
            </a:r>
            <a:r>
              <a:rPr lang="en-US" sz="2000" u="sng" dirty="0">
                <a:hlinkClick r:id="rId4"/>
              </a:rPr>
              <a:t>https://www.sciencedirect.com/science/article/pii/S0968000403000367</a:t>
            </a:r>
            <a:endParaRPr lang="en-US" sz="2000" dirty="0"/>
          </a:p>
        </p:txBody>
      </p:sp>
    </p:spTree>
    <p:extLst>
      <p:ext uri="{BB962C8B-B14F-4D97-AF65-F5344CB8AC3E}">
        <p14:creationId xmlns:p14="http://schemas.microsoft.com/office/powerpoint/2010/main" val="306471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DB96D-E420-7D4E-9C15-7237C65B251B}"/>
              </a:ext>
            </a:extLst>
          </p:cNvPr>
          <p:cNvSpPr>
            <a:spLocks noGrp="1"/>
          </p:cNvSpPr>
          <p:nvPr>
            <p:ph type="title"/>
          </p:nvPr>
        </p:nvSpPr>
        <p:spPr>
          <a:xfrm>
            <a:off x="628650" y="365127"/>
            <a:ext cx="7886700" cy="930274"/>
          </a:xfrm>
        </p:spPr>
        <p:txBody>
          <a:bodyPr/>
          <a:lstStyle/>
          <a:p>
            <a:r>
              <a:rPr lang="en-US" dirty="0"/>
              <a:t> </a:t>
            </a:r>
          </a:p>
        </p:txBody>
      </p:sp>
      <p:sp>
        <p:nvSpPr>
          <p:cNvPr id="4" name="Rectangle 2">
            <a:extLst>
              <a:ext uri="{FF2B5EF4-FFF2-40B4-BE49-F238E27FC236}">
                <a16:creationId xmlns:a16="http://schemas.microsoft.com/office/drawing/2014/main" id="{CEFC1AED-7930-FB41-8B7F-69625948B8F1}"/>
              </a:ext>
            </a:extLst>
          </p:cNvPr>
          <p:cNvSpPr>
            <a:spLocks noChangeArrowheads="1"/>
          </p:cNvSpPr>
          <p:nvPr/>
        </p:nvSpPr>
        <p:spPr bwMode="auto">
          <a:xfrm>
            <a:off x="3943349" y="171449"/>
            <a:ext cx="152910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3549F23B-606A-CD48-8E50-2A0FEAC9AF3E}"/>
              </a:ext>
            </a:extLst>
          </p:cNvPr>
          <p:cNvSpPr txBox="1"/>
          <p:nvPr/>
        </p:nvSpPr>
        <p:spPr>
          <a:xfrm>
            <a:off x="114300" y="6417991"/>
            <a:ext cx="8748164" cy="400110"/>
          </a:xfrm>
          <a:prstGeom prst="rect">
            <a:avLst/>
          </a:prstGeom>
          <a:noFill/>
        </p:spPr>
        <p:txBody>
          <a:bodyPr wrap="none" rtlCol="0">
            <a:spAutoFit/>
          </a:bodyPr>
          <a:lstStyle/>
          <a:p>
            <a:r>
              <a:rPr lang="en-US" sz="2000" dirty="0"/>
              <a:t>from </a:t>
            </a:r>
            <a:r>
              <a:rPr lang="en-US" sz="2000" u="sng" dirty="0">
                <a:hlinkClick r:id="rId2"/>
              </a:rPr>
              <a:t>https://www.sciencedirect.com/science/article/pii/S0968000403000367</a:t>
            </a:r>
            <a:endParaRPr lang="en-US" sz="2000" dirty="0"/>
          </a:p>
        </p:txBody>
      </p:sp>
      <p:sp>
        <p:nvSpPr>
          <p:cNvPr id="3" name="Rectangle 2">
            <a:extLst>
              <a:ext uri="{FF2B5EF4-FFF2-40B4-BE49-F238E27FC236}">
                <a16:creationId xmlns:a16="http://schemas.microsoft.com/office/drawing/2014/main" id="{50DC0890-1AFE-2742-838B-BE923BA867AD}"/>
              </a:ext>
            </a:extLst>
          </p:cNvPr>
          <p:cNvSpPr>
            <a:spLocks noChangeArrowheads="1"/>
          </p:cNvSpPr>
          <p:nvPr/>
        </p:nvSpPr>
        <p:spPr bwMode="auto">
          <a:xfrm>
            <a:off x="114299" y="217168"/>
            <a:ext cx="191718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5297" name="Picture 5" descr="/var/folders/q4/qjwmzvy16472krcq70d248340000gn/T/com.microsoft.Word/WebArchiveCopyPasteTempFiles/1-s2.0-S0968000403000367-gr3.gif">
            <a:extLst>
              <a:ext uri="{FF2B5EF4-FFF2-40B4-BE49-F238E27FC236}">
                <a16:creationId xmlns:a16="http://schemas.microsoft.com/office/drawing/2014/main" id="{870331D3-13AB-1943-B13F-073460A6590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4300" y="217169"/>
            <a:ext cx="893493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687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14146</TotalTime>
  <Words>434</Words>
  <Application>Microsoft Macintosh PowerPoint</Application>
  <PresentationFormat>On-screen Show (4:3)</PresentationFormat>
  <Paragraphs>34</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MCB 3421</vt:lpstr>
      <vt:lpstr>PowerPoint Presentation</vt:lpstr>
      <vt:lpstr>PowerPoint Presentation</vt:lpstr>
      <vt:lpstr>GRASP ATP binding site </vt:lpstr>
      <vt:lpstr>GRASP  ATP  binding sites </vt:lpstr>
      <vt:lpstr>Rossmann, ATP GRASP, in vitro evolution</vt:lpstr>
      <vt:lpstr>SELEX </vt:lpstr>
      <vt:lpstr>RNA display </vt:lpstr>
      <vt:lpstr> </vt:lpstr>
      <vt:lpstr>Keefe and Szostak’s description</vt:lpstr>
      <vt:lpstr>One of these in vitro selected peptides was crystalized by  Lo Surdo, P.,  Walsh, M.A.,  Sollazzo, M.   </vt:lpstr>
      <vt:lpstr>PowerPoint Presentation</vt:lpstr>
      <vt:lpstr>PowerPoint Presentation</vt:lpstr>
      <vt:lpstr>PowerPoint Presentation</vt:lpstr>
      <vt:lpstr>Convergent evolution of ATP binding sites did not lead to a similar arrangement of secondary structures building blocks. </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discussion ... </dc:title>
  <dc:subject/>
  <dc:creator/>
  <cp:keywords/>
  <dc:description/>
  <cp:lastModifiedBy>Gogarten, J. Peter</cp:lastModifiedBy>
  <cp:revision>93</cp:revision>
  <cp:lastPrinted>2008-06-30T22:04:54Z</cp:lastPrinted>
  <dcterms:created xsi:type="dcterms:W3CDTF">2011-09-13T21:45:08Z</dcterms:created>
  <dcterms:modified xsi:type="dcterms:W3CDTF">2019-09-09T14:39:46Z</dcterms:modified>
  <cp:category/>
</cp:coreProperties>
</file>